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62" r:id="rId5"/>
    <p:sldId id="263" r:id="rId6"/>
    <p:sldId id="266" r:id="rId7"/>
    <p:sldId id="271" r:id="rId8"/>
    <p:sldId id="272" r:id="rId9"/>
    <p:sldId id="284" r:id="rId10"/>
    <p:sldId id="273" r:id="rId11"/>
    <p:sldId id="274" r:id="rId12"/>
    <p:sldId id="275" r:id="rId13"/>
    <p:sldId id="276" r:id="rId14"/>
    <p:sldId id="285" r:id="rId15"/>
    <p:sldId id="277" r:id="rId16"/>
    <p:sldId id="269" r:id="rId17"/>
    <p:sldId id="268" r:id="rId18"/>
    <p:sldId id="278" r:id="rId19"/>
    <p:sldId id="259" r:id="rId20"/>
    <p:sldId id="267" r:id="rId21"/>
    <p:sldId id="260" r:id="rId22"/>
    <p:sldId id="279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3" r:id="rId44"/>
    <p:sldId id="301" r:id="rId45"/>
    <p:sldId id="304" r:id="rId46"/>
    <p:sldId id="305" r:id="rId47"/>
    <p:sldId id="306" r:id="rId48"/>
    <p:sldId id="308" r:id="rId49"/>
    <p:sldId id="307" r:id="rId50"/>
    <p:sldId id="309" r:id="rId51"/>
    <p:sldId id="310" r:id="rId52"/>
    <p:sldId id="311" r:id="rId53"/>
    <p:sldId id="312" r:id="rId54"/>
    <p:sldId id="318" r:id="rId55"/>
    <p:sldId id="314" r:id="rId56"/>
    <p:sldId id="315" r:id="rId57"/>
    <p:sldId id="317" r:id="rId58"/>
    <p:sldId id="313" r:id="rId59"/>
    <p:sldId id="316" r:id="rId60"/>
    <p:sldId id="319" r:id="rId61"/>
    <p:sldId id="320" r:id="rId62"/>
    <p:sldId id="321" r:id="rId63"/>
    <p:sldId id="322" r:id="rId64"/>
    <p:sldId id="323" r:id="rId65"/>
    <p:sldId id="324" r:id="rId66"/>
    <p:sldId id="328" r:id="rId67"/>
    <p:sldId id="325" r:id="rId68"/>
    <p:sldId id="326" r:id="rId69"/>
    <p:sldId id="327" r:id="rId70"/>
    <p:sldId id="330" r:id="rId71"/>
    <p:sldId id="333" r:id="rId72"/>
    <p:sldId id="331" r:id="rId73"/>
    <p:sldId id="332" r:id="rId74"/>
    <p:sldId id="329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1"/>
    <p:restoredTop sz="93587"/>
  </p:normalViewPr>
  <p:slideViewPr>
    <p:cSldViewPr snapToGrid="0" snapToObjects="1">
      <p:cViewPr varScale="1">
        <p:scale>
          <a:sx n="70" d="100"/>
          <a:sy n="70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1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72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7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95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5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6AB307-CDD4-674B-838F-96A2E0F5E0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644DA3-12A3-C242-8F5B-8B1ED43E3F1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bm.com/developerworks/rational/library/content/RationalEdge/sep04/bell/" TargetMode="External"/><Relationship Id="rId3" Type="http://schemas.openxmlformats.org/officeDocument/2006/relationships/hyperlink" Target="http://www.cs.bsu.edu/~pvg/misc/uml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buy35BArMa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liffy.com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javacheatsheet.wordpress.com/2015/04/11/printf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Relationship Id="rId3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nibo.it/~cianca/wwwpages/ids/esempi/uml-s.pdf" TargetMode="External"/><Relationship Id="rId4" Type="http://schemas.openxmlformats.org/officeDocument/2006/relationships/hyperlink" Target="https://www.youtube.com/watch?v=3cmzqZzwND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sjsu.edu/faculty/drobot/cs146/UMLDiagrams.htm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viadezra.blogspot.ca/2009/05/uml-association-aggregation-composition.html" TargetMode="External"/><Relationship Id="rId3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ynda.com/Developer-Programming-Foundations-tutorials/Foundations-Programming-Design-Patterns/135365-2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889461"/>
            <a:ext cx="10058400" cy="3566160"/>
          </a:xfrm>
        </p:spPr>
        <p:txBody>
          <a:bodyPr>
            <a:normAutofit/>
          </a:bodyPr>
          <a:lstStyle/>
          <a:p>
            <a:r>
              <a:rPr lang="en-US" sz="6000" dirty="0"/>
              <a:t>CST8288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Object-Oriented </a:t>
            </a:r>
            <a:r>
              <a:rPr lang="en-US" sz="6000" dirty="0"/>
              <a:t>Programming with Design Patterns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Object-orientated review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Setters and Getters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79" y="1846263"/>
            <a:ext cx="3423279" cy="4022725"/>
          </a:xfrm>
        </p:spPr>
      </p:pic>
      <p:sp>
        <p:nvSpPr>
          <p:cNvPr id="6" name="TextBox 5"/>
          <p:cNvSpPr txBox="1"/>
          <p:nvPr/>
        </p:nvSpPr>
        <p:spPr>
          <a:xfrm>
            <a:off x="6601968" y="2231136"/>
            <a:ext cx="47000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These methods should never contain any print statements or algorithms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27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ToString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84833"/>
            <a:ext cx="11316932" cy="98101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3065843"/>
            <a:ext cx="10058400" cy="280325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Very useful for debugging purposes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0486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Class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7168896" cy="4023359"/>
          </a:xfrm>
        </p:spPr>
        <p:txBody>
          <a:bodyPr>
            <a:normAutofit fontScale="92500" lnSpcReduction="20000"/>
          </a:bodyPr>
          <a:lstStyle/>
          <a:p>
            <a:r>
              <a:rPr lang="en-US" sz="4100" dirty="0"/>
              <a:t>public static void main(String[] </a:t>
            </a:r>
            <a:r>
              <a:rPr lang="en-US" sz="4100" dirty="0" err="1"/>
              <a:t>args</a:t>
            </a:r>
            <a:r>
              <a:rPr lang="en-US" sz="4100" dirty="0"/>
              <a:t>) {     </a:t>
            </a:r>
            <a:r>
              <a:rPr lang="en-US" sz="4100" dirty="0" smtClean="0"/>
              <a:t>                </a:t>
            </a:r>
          </a:p>
          <a:p>
            <a:r>
              <a:rPr lang="en-US" sz="4100" dirty="0" smtClean="0"/>
              <a:t>Animal </a:t>
            </a:r>
            <a:r>
              <a:rPr lang="en-US" sz="4100" dirty="0"/>
              <a:t>a = new Animal();        </a:t>
            </a:r>
            <a:r>
              <a:rPr lang="en-US" sz="4100" dirty="0" err="1"/>
              <a:t>System.out.println</a:t>
            </a:r>
            <a:r>
              <a:rPr lang="en-US" sz="4100" dirty="0"/>
              <a:t>(</a:t>
            </a:r>
            <a:r>
              <a:rPr lang="en-US" sz="4100" dirty="0" err="1"/>
              <a:t>a.toString</a:t>
            </a:r>
            <a:r>
              <a:rPr lang="en-US" sz="4100" dirty="0"/>
              <a:t>());                </a:t>
            </a:r>
            <a:endParaRPr lang="en-US" sz="4100" dirty="0" smtClean="0"/>
          </a:p>
          <a:p>
            <a:r>
              <a:rPr lang="en-US" sz="4100" dirty="0" smtClean="0"/>
              <a:t>Animal </a:t>
            </a:r>
            <a:r>
              <a:rPr lang="en-US" sz="4100" dirty="0"/>
              <a:t>b = new Animal("cat", 5.5, "black");        </a:t>
            </a:r>
            <a:r>
              <a:rPr lang="en-US" sz="4100" dirty="0" err="1"/>
              <a:t>System.out.println</a:t>
            </a:r>
            <a:r>
              <a:rPr lang="en-US" sz="4100" dirty="0"/>
              <a:t>(</a:t>
            </a:r>
            <a:r>
              <a:rPr lang="en-US" sz="4100" dirty="0" err="1"/>
              <a:t>b.toString</a:t>
            </a:r>
            <a:r>
              <a:rPr lang="en-US" sz="4100" dirty="0"/>
              <a:t>());          </a:t>
            </a:r>
            <a:endParaRPr lang="en-US" sz="4100" dirty="0" smtClean="0"/>
          </a:p>
          <a:p>
            <a:r>
              <a:rPr lang="en-US" sz="4100" dirty="0" smtClean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1648" y="4699338"/>
            <a:ext cx="8150352" cy="69359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Animal{Type=null, weight=0.0, color=null</a:t>
            </a:r>
            <a:r>
              <a:rPr lang="en-US" sz="3200" dirty="0" smtClean="0">
                <a:solidFill>
                  <a:srgbClr val="0070C0"/>
                </a:solidFill>
              </a:rPr>
              <a:t>}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Animal{Type=cat</a:t>
            </a:r>
            <a:r>
              <a:rPr lang="en-US" sz="3200" dirty="0">
                <a:solidFill>
                  <a:srgbClr val="0070C0"/>
                </a:solidFill>
              </a:rPr>
              <a:t>, weight=5.5, color=black}</a:t>
            </a:r>
          </a:p>
        </p:txBody>
      </p:sp>
    </p:spTree>
    <p:extLst>
      <p:ext uri="{BB962C8B-B14F-4D97-AF65-F5344CB8AC3E}">
        <p14:creationId xmlns:p14="http://schemas.microsoft.com/office/powerpoint/2010/main" val="14262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vs. Public Variables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0381"/>
            <a:ext cx="4938712" cy="313129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28" y="1998802"/>
            <a:ext cx="4937125" cy="260840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25" y="5184318"/>
            <a:ext cx="10058400" cy="1673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10675" y="227151"/>
            <a:ext cx="3256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Variables should be private and only accessed through the class methods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10058400" cy="40233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Information hiding is implemented when a class has variables which cannot be accessed directly (private variables)</a:t>
            </a:r>
          </a:p>
          <a:p>
            <a:endParaRPr lang="en-US" sz="3200" dirty="0"/>
          </a:p>
          <a:p>
            <a:r>
              <a:rPr lang="en-US" sz="3200" dirty="0" smtClean="0"/>
              <a:t>For example in a tax program you may have a variable tax rate which cannot be modified, this ensures that programmers using the class are using the right tax rate and not changing the tax rate to a rate of their choice.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5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Write a class called Student which has 3 fields – name, id number, and GPA</a:t>
            </a:r>
          </a:p>
          <a:p>
            <a:r>
              <a:rPr lang="en-US" dirty="0" smtClean="0"/>
              <a:t>Create a constructor which takes only the Name and GPA and generates the id number randomly.  </a:t>
            </a:r>
          </a:p>
          <a:p>
            <a:r>
              <a:rPr lang="en-US" dirty="0" smtClean="0"/>
              <a:t>It should also make sure the GPA is between 0 and 4.  If it is less than 0, then put 0, if it is more than 4 then put 4.</a:t>
            </a:r>
          </a:p>
          <a:p>
            <a:r>
              <a:rPr lang="en-US" dirty="0" smtClean="0"/>
              <a:t>Create all setters and getters and a </a:t>
            </a:r>
            <a:r>
              <a:rPr lang="en-US" dirty="0" err="1" smtClean="0"/>
              <a:t>ToString</a:t>
            </a:r>
            <a:r>
              <a:rPr lang="en-US" dirty="0" smtClean="0"/>
              <a:t> method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 main as the user to enter the names and GPAs then create 2 students using the constructor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ToString</a:t>
            </a:r>
            <a:r>
              <a:rPr lang="en-US" dirty="0" smtClean="0"/>
              <a:t> to test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63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8790" y="1850796"/>
            <a:ext cx="7053943" cy="4023359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int</a:t>
            </a:r>
            <a:r>
              <a:rPr lang="en-US" sz="3600" dirty="0" smtClean="0"/>
              <a:t> </a:t>
            </a:r>
            <a:r>
              <a:rPr lang="en-US" sz="3600" dirty="0" err="1"/>
              <a:t>num</a:t>
            </a:r>
            <a:r>
              <a:rPr lang="en-US" sz="3600" dirty="0"/>
              <a:t> = 5;            </a:t>
            </a:r>
            <a:endParaRPr lang="en-US" sz="3600" dirty="0" smtClean="0"/>
          </a:p>
          <a:p>
            <a:r>
              <a:rPr lang="en-US" sz="3600" dirty="0" smtClean="0"/>
              <a:t>if </a:t>
            </a:r>
            <a:r>
              <a:rPr lang="en-US" sz="3600" dirty="0"/>
              <a:t>(</a:t>
            </a:r>
            <a:r>
              <a:rPr lang="en-US" sz="3600" dirty="0" err="1"/>
              <a:t>num</a:t>
            </a:r>
            <a:r>
              <a:rPr lang="en-US" sz="3600" dirty="0"/>
              <a:t> &lt; 7) {          </a:t>
            </a:r>
            <a:endParaRPr lang="en-US" sz="3600" dirty="0" smtClean="0"/>
          </a:p>
          <a:p>
            <a:r>
              <a:rPr lang="en-US" sz="3600" dirty="0" err="1" smtClean="0"/>
              <a:t>System.out.println</a:t>
            </a:r>
            <a:r>
              <a:rPr lang="en-US" sz="3600" dirty="0"/>
              <a:t>("less than 7");      </a:t>
            </a:r>
            <a:endParaRPr lang="en-US" sz="3600" dirty="0" smtClean="0"/>
          </a:p>
          <a:p>
            <a:r>
              <a:rPr lang="en-US" sz="3600" dirty="0" smtClean="0"/>
              <a:t>}      </a:t>
            </a:r>
          </a:p>
          <a:p>
            <a:r>
              <a:rPr lang="en-US" sz="3600" dirty="0" smtClean="0"/>
              <a:t>else </a:t>
            </a:r>
            <a:r>
              <a:rPr lang="en-US" sz="3600" dirty="0"/>
              <a:t>if (</a:t>
            </a:r>
            <a:r>
              <a:rPr lang="en-US" sz="3600" dirty="0" err="1"/>
              <a:t>num</a:t>
            </a:r>
            <a:r>
              <a:rPr lang="en-US" sz="3600" dirty="0"/>
              <a:t> &gt; 4) {          </a:t>
            </a:r>
            <a:r>
              <a:rPr lang="en-US" sz="3600" dirty="0" err="1"/>
              <a:t>System.out.println</a:t>
            </a:r>
            <a:r>
              <a:rPr lang="en-US" sz="3600" dirty="0"/>
              <a:t>("greater than 4");     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5863" y="1845735"/>
            <a:ext cx="3205929" cy="4023360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rgbClr val="7030A0"/>
                </a:solidFill>
              </a:rPr>
              <a:t>What will print when both are true?</a:t>
            </a:r>
          </a:p>
          <a:p>
            <a:endParaRPr lang="en-US" sz="3600" dirty="0">
              <a:solidFill>
                <a:srgbClr val="7030A0"/>
              </a:solidFill>
            </a:endParaRPr>
          </a:p>
          <a:p>
            <a:r>
              <a:rPr lang="en-US" sz="3600" dirty="0" smtClean="0">
                <a:solidFill>
                  <a:srgbClr val="00B050"/>
                </a:solidFill>
              </a:rPr>
              <a:t>Less than 7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(first correct one)</a:t>
            </a:r>
          </a:p>
          <a:p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0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6151013" cy="4023359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de-DE" sz="4000" dirty="0" err="1"/>
              <a:t>for</a:t>
            </a:r>
            <a:r>
              <a:rPr lang="de-DE" sz="4000" dirty="0"/>
              <a:t> (</a:t>
            </a:r>
            <a:r>
              <a:rPr lang="de-DE" sz="4000" dirty="0" err="1"/>
              <a:t>int</a:t>
            </a:r>
            <a:r>
              <a:rPr lang="de-DE" sz="4000" dirty="0"/>
              <a:t> i = 0; i &lt; 100; i++){    </a:t>
            </a:r>
            <a:endParaRPr lang="de-DE" sz="4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de-DE" sz="4000" dirty="0" smtClean="0"/>
              <a:t>        </a:t>
            </a:r>
            <a:r>
              <a:rPr lang="de-DE" sz="4000" dirty="0" err="1"/>
              <a:t>System.out.println</a:t>
            </a:r>
            <a:r>
              <a:rPr lang="de-DE" sz="4000" dirty="0"/>
              <a:t>(i);        </a:t>
            </a:r>
            <a:endParaRPr lang="de-DE" sz="4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de-DE" sz="4000" dirty="0" smtClean="0"/>
              <a:t>}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72038" y="1845735"/>
            <a:ext cx="3483641" cy="40233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Prints 0 to 99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2" y="2004989"/>
            <a:ext cx="6738474" cy="33466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7636" y="1845735"/>
            <a:ext cx="3648044" cy="40233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Make sure the loop will start</a:t>
            </a:r>
          </a:p>
          <a:p>
            <a:endParaRPr lang="en-US" sz="4000" dirty="0">
              <a:solidFill>
                <a:srgbClr val="00B050"/>
              </a:solidFill>
            </a:endParaRPr>
          </a:p>
          <a:p>
            <a:endParaRPr lang="en-US" sz="4000" dirty="0" smtClean="0">
              <a:solidFill>
                <a:srgbClr val="00B050"/>
              </a:solidFill>
            </a:endParaRPr>
          </a:p>
          <a:p>
            <a:r>
              <a:rPr lang="en-US" sz="4000" dirty="0" smtClean="0">
                <a:solidFill>
                  <a:srgbClr val="00B050"/>
                </a:solidFill>
              </a:rPr>
              <a:t>Make sure the loop will end!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900" dirty="0" smtClean="0"/>
              <a:t>Declaring Array</a:t>
            </a:r>
          </a:p>
          <a:p>
            <a:r>
              <a:rPr lang="en-US" sz="3900" dirty="0" smtClean="0">
                <a:solidFill>
                  <a:srgbClr val="FF0000"/>
                </a:solidFill>
              </a:rPr>
              <a:t>//Empty array of unspecified size</a:t>
            </a:r>
            <a:endParaRPr lang="en-US" sz="3900" dirty="0">
              <a:solidFill>
                <a:srgbClr val="FF0000"/>
              </a:solidFill>
            </a:endParaRPr>
          </a:p>
          <a:p>
            <a:r>
              <a:rPr lang="en-US" sz="3900" dirty="0" err="1"/>
              <a:t>int</a:t>
            </a:r>
            <a:r>
              <a:rPr lang="en-US" sz="3900" dirty="0"/>
              <a:t>[] </a:t>
            </a:r>
            <a:r>
              <a:rPr lang="en-US" sz="3900" dirty="0" err="1"/>
              <a:t>anArray</a:t>
            </a:r>
            <a:r>
              <a:rPr lang="en-US" sz="3900" dirty="0" smtClean="0"/>
              <a:t>;</a:t>
            </a:r>
          </a:p>
          <a:p>
            <a:r>
              <a:rPr lang="en-US" sz="3900" dirty="0" smtClean="0">
                <a:solidFill>
                  <a:srgbClr val="FF0000"/>
                </a:solidFill>
              </a:rPr>
              <a:t>//</a:t>
            </a:r>
            <a:r>
              <a:rPr lang="en-US" sz="3900" dirty="0">
                <a:solidFill>
                  <a:srgbClr val="FF0000"/>
                </a:solidFill>
              </a:rPr>
              <a:t>Empty array of </a:t>
            </a:r>
            <a:r>
              <a:rPr lang="en-US" sz="3900" dirty="0" smtClean="0">
                <a:solidFill>
                  <a:srgbClr val="FF0000"/>
                </a:solidFill>
              </a:rPr>
              <a:t>size 10</a:t>
            </a:r>
          </a:p>
          <a:p>
            <a:r>
              <a:rPr lang="en-US" sz="3900" dirty="0" err="1" smtClean="0"/>
              <a:t>int</a:t>
            </a:r>
            <a:r>
              <a:rPr lang="en-US" sz="3900" dirty="0" smtClean="0"/>
              <a:t> </a:t>
            </a:r>
            <a:r>
              <a:rPr lang="en-US" sz="3900" dirty="0" err="1" smtClean="0"/>
              <a:t>anArray</a:t>
            </a:r>
            <a:r>
              <a:rPr lang="en-US" sz="3900" dirty="0" smtClean="0"/>
              <a:t> = new </a:t>
            </a:r>
            <a:r>
              <a:rPr lang="en-US" sz="3900" dirty="0" err="1" smtClean="0"/>
              <a:t>int</a:t>
            </a:r>
            <a:r>
              <a:rPr lang="en-US" sz="3900" dirty="0" smtClean="0"/>
              <a:t>[10];</a:t>
            </a:r>
            <a:endParaRPr lang="en-US" sz="3900" dirty="0"/>
          </a:p>
          <a:p>
            <a:r>
              <a:rPr lang="en-US" sz="3900" dirty="0" smtClean="0">
                <a:solidFill>
                  <a:srgbClr val="FF0000"/>
                </a:solidFill>
              </a:rPr>
              <a:t>//Full array </a:t>
            </a:r>
            <a:r>
              <a:rPr lang="en-US" sz="3900" dirty="0">
                <a:solidFill>
                  <a:srgbClr val="FF0000"/>
                </a:solidFill>
              </a:rPr>
              <a:t>of size </a:t>
            </a:r>
            <a:r>
              <a:rPr lang="en-US" sz="3900" dirty="0" smtClean="0">
                <a:solidFill>
                  <a:srgbClr val="FF0000"/>
                </a:solidFill>
              </a:rPr>
              <a:t>5 – size is implied</a:t>
            </a:r>
          </a:p>
          <a:p>
            <a:r>
              <a:rPr lang="en-US" sz="3900" dirty="0" err="1"/>
              <a:t>int</a:t>
            </a:r>
            <a:r>
              <a:rPr lang="en-US" sz="3900" dirty="0"/>
              <a:t> </a:t>
            </a:r>
            <a:r>
              <a:rPr lang="en-US" sz="3900" dirty="0" err="1"/>
              <a:t>anArray</a:t>
            </a:r>
            <a:r>
              <a:rPr lang="en-US" sz="3900" dirty="0"/>
              <a:t> = </a:t>
            </a:r>
            <a:r>
              <a:rPr lang="en-US" sz="3900" dirty="0" smtClean="0"/>
              <a:t>{7, 5, 3, 1, 0]</a:t>
            </a:r>
            <a:endParaRPr lang="en-US" sz="39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7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725459"/>
              </p:ext>
            </p:extLst>
          </p:nvPr>
        </p:nvGraphicFramePr>
        <p:xfrm>
          <a:off x="1310719" y="1957573"/>
          <a:ext cx="5042580" cy="3721207"/>
        </p:xfrm>
        <a:graphic>
          <a:graphicData uri="http://schemas.openxmlformats.org/drawingml/2006/table">
            <a:tbl>
              <a:tblPr/>
              <a:tblGrid>
                <a:gridCol w="2394382"/>
                <a:gridCol w="2648198"/>
              </a:tblGrid>
              <a:tr h="429367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Data Type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Default Value (for fields)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byte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short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float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/>
                        <a:t>0.0f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double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/>
                        <a:t>0.0d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/>
                        <a:t>'\u0000'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String (or any object) 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82691" y="2588821"/>
            <a:ext cx="3788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Don</a:t>
            </a:r>
            <a:r>
              <a:rPr lang="uk-UA" sz="4000" dirty="0" smtClean="0">
                <a:solidFill>
                  <a:srgbClr val="FF0000"/>
                </a:solidFill>
              </a:rPr>
              <a:t>’</a:t>
            </a:r>
            <a:r>
              <a:rPr lang="en-US" sz="4000" dirty="0" smtClean="0">
                <a:solidFill>
                  <a:srgbClr val="FF0000"/>
                </a:solidFill>
              </a:rPr>
              <a:t>t assume default values, always initialize!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Arrays, printing, modifying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Arrays can only be printed with a for loop</a:t>
            </a:r>
          </a:p>
          <a:p>
            <a:r>
              <a:rPr lang="en-US" sz="2800" dirty="0" err="1"/>
              <a:t>int</a:t>
            </a:r>
            <a:r>
              <a:rPr lang="en-US" sz="2800" dirty="0"/>
              <a:t> [] a = {10, 20, 30, 40};                </a:t>
            </a:r>
            <a:endParaRPr lang="en-US" sz="2800" dirty="0" smtClean="0"/>
          </a:p>
          <a:p>
            <a:r>
              <a:rPr lang="en-US" sz="2800" dirty="0" smtClean="0"/>
              <a:t>for </a:t>
            </a:r>
            <a:r>
              <a:rPr lang="en-US" sz="2800" dirty="0"/>
              <a:t>(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= 0; </a:t>
            </a:r>
            <a:r>
              <a:rPr lang="en-US" sz="2800" dirty="0" err="1"/>
              <a:t>i</a:t>
            </a:r>
            <a:r>
              <a:rPr lang="en-US" sz="2800" dirty="0"/>
              <a:t> &lt; </a:t>
            </a:r>
            <a:r>
              <a:rPr lang="en-US" sz="2800" dirty="0" err="1"/>
              <a:t>a.length</a:t>
            </a:r>
            <a:r>
              <a:rPr lang="en-US" sz="2800" dirty="0"/>
              <a:t>; </a:t>
            </a:r>
            <a:r>
              <a:rPr lang="en-US" sz="2800" dirty="0" err="1"/>
              <a:t>i</a:t>
            </a:r>
            <a:r>
              <a:rPr lang="en-US" sz="2800" dirty="0"/>
              <a:t>++){           </a:t>
            </a:r>
            <a:endParaRPr lang="en-US" sz="2800" dirty="0" smtClean="0"/>
          </a:p>
          <a:p>
            <a:r>
              <a:rPr lang="en-US" sz="2800" dirty="0" smtClean="0"/>
              <a:t>      </a:t>
            </a:r>
            <a:r>
              <a:rPr lang="en-US" sz="2800" dirty="0" err="1" smtClean="0"/>
              <a:t>System.out.println</a:t>
            </a:r>
            <a:r>
              <a:rPr lang="en-US" sz="2800" dirty="0" smtClean="0"/>
              <a:t>(a[</a:t>
            </a:r>
            <a:r>
              <a:rPr lang="en-US" sz="2800" dirty="0" err="1" smtClean="0"/>
              <a:t>i</a:t>
            </a:r>
            <a:r>
              <a:rPr lang="en-US" sz="2800" dirty="0"/>
              <a:t>]);      </a:t>
            </a:r>
            <a:r>
              <a:rPr lang="en-US" sz="2800" dirty="0" smtClean="0"/>
              <a:t>}    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You can also fill then with a for loop</a:t>
            </a:r>
          </a:p>
          <a:p>
            <a:r>
              <a:rPr lang="en-US" sz="2800" dirty="0"/>
              <a:t>for (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= 0; </a:t>
            </a:r>
            <a:r>
              <a:rPr lang="en-US" sz="2800" dirty="0" err="1"/>
              <a:t>i</a:t>
            </a:r>
            <a:r>
              <a:rPr lang="en-US" sz="2800" dirty="0"/>
              <a:t> &lt; </a:t>
            </a:r>
            <a:r>
              <a:rPr lang="en-US" sz="2800" dirty="0" err="1"/>
              <a:t>a.length</a:t>
            </a:r>
            <a:r>
              <a:rPr lang="en-US" sz="2800" dirty="0"/>
              <a:t>; </a:t>
            </a:r>
            <a:r>
              <a:rPr lang="en-US" sz="2800" dirty="0" err="1"/>
              <a:t>i</a:t>
            </a:r>
            <a:r>
              <a:rPr lang="en-US" sz="2800" dirty="0"/>
              <a:t>++){         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a[</a:t>
            </a:r>
            <a:r>
              <a:rPr lang="en-US" sz="2800" dirty="0" err="1" smtClean="0"/>
              <a:t>i</a:t>
            </a:r>
            <a:r>
              <a:rPr lang="en-US" sz="2800" dirty="0" smtClean="0"/>
              <a:t>] = 7;</a:t>
            </a:r>
            <a:endParaRPr lang="en-US" sz="2800" dirty="0"/>
          </a:p>
          <a:p>
            <a:r>
              <a:rPr lang="en-US" sz="2800" dirty="0"/>
              <a:t>  </a:t>
            </a:r>
            <a:r>
              <a:rPr lang="en-US" sz="2800" dirty="0" smtClean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050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8" y="1845734"/>
            <a:ext cx="12612817" cy="430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30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Declaration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11" y="2300636"/>
            <a:ext cx="8269359" cy="3297276"/>
          </a:xfrm>
        </p:spPr>
      </p:pic>
    </p:spTree>
    <p:extLst>
      <p:ext uri="{BB962C8B-B14F-4D97-AF65-F5344CB8AC3E}">
        <p14:creationId xmlns:p14="http://schemas.microsoft.com/office/powerpoint/2010/main" val="117266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A return value and/or parameter is optional</a:t>
            </a:r>
          </a:p>
          <a:p>
            <a:endParaRPr lang="en-US" dirty="0"/>
          </a:p>
          <a:p>
            <a:r>
              <a:rPr lang="en-US" sz="4000" dirty="0"/>
              <a:t>public static void </a:t>
            </a:r>
            <a:r>
              <a:rPr lang="en-US" sz="4000" dirty="0" err="1"/>
              <a:t>DoStuff</a:t>
            </a:r>
            <a:r>
              <a:rPr lang="en-US" sz="4000" dirty="0"/>
              <a:t>(){    </a:t>
            </a:r>
            <a:endParaRPr lang="en-US" sz="4000" dirty="0" smtClean="0"/>
          </a:p>
          <a:p>
            <a:r>
              <a:rPr lang="en-US" sz="4000" dirty="0" err="1" smtClean="0"/>
              <a:t>System.out.println</a:t>
            </a:r>
            <a:r>
              <a:rPr lang="en-US" sz="4000" dirty="0"/>
              <a:t>("Hi</a:t>
            </a:r>
            <a:r>
              <a:rPr lang="en-US" sz="4000" dirty="0" smtClean="0"/>
              <a:t>!!!!!");</a:t>
            </a:r>
          </a:p>
          <a:p>
            <a:endParaRPr lang="en-US" sz="4000" dirty="0"/>
          </a:p>
          <a:p>
            <a:r>
              <a:rPr lang="en-US" sz="4000" dirty="0" smtClean="0"/>
              <a:t>}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638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There are many types of Vehicles – Truck, Car, SUV, ATV etc.</a:t>
            </a:r>
          </a:p>
          <a:p>
            <a:r>
              <a:rPr lang="en-US" sz="3200" dirty="0" smtClean="0"/>
              <a:t>They have some common characteristics – they all have engines, fuel economy ratings, 4 wheels and a color for example.  Some have characteristics that do not apply to others.  For example a car has a trunk and the other types do not.</a:t>
            </a:r>
            <a:endParaRPr lang="en-US" sz="3200" dirty="0"/>
          </a:p>
          <a:p>
            <a:r>
              <a:rPr lang="en-US" sz="3200" dirty="0" smtClean="0"/>
              <a:t>If you were going to create an application to </a:t>
            </a:r>
            <a:r>
              <a:rPr lang="en-US" sz="3200" dirty="0" err="1" smtClean="0"/>
              <a:t>storev</a:t>
            </a:r>
            <a:r>
              <a:rPr lang="en-US" sz="3200" dirty="0" smtClean="0"/>
              <a:t>, you could make a class Vehicle and have the classes Car, Truck, SUV and ATV inherit from Vehicle.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937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Code re-use</a:t>
            </a:r>
          </a:p>
          <a:p>
            <a:r>
              <a:rPr lang="en-US" sz="4000" dirty="0" smtClean="0"/>
              <a:t>The less code you have to write the less mistakes you will make</a:t>
            </a:r>
          </a:p>
          <a:p>
            <a:r>
              <a:rPr lang="en-US" sz="4000" dirty="0" smtClean="0"/>
              <a:t>A change in all class such as a tax on price can be done in just the parent class</a:t>
            </a:r>
          </a:p>
          <a:p>
            <a:r>
              <a:rPr lang="en-US" sz="4000" dirty="0" smtClean="0"/>
              <a:t>Polymorphism (more about that later)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0713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Syntax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3" y="2046479"/>
            <a:ext cx="11260560" cy="3930573"/>
          </a:xfrm>
        </p:spPr>
      </p:pic>
    </p:spTree>
    <p:extLst>
      <p:ext uri="{BB962C8B-B14F-4D97-AF65-F5344CB8AC3E}">
        <p14:creationId xmlns:p14="http://schemas.microsoft.com/office/powerpoint/2010/main" val="1771768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 smtClean="0"/>
              <a:t>Allows one to iterate over an array of objects of different sub-classes</a:t>
            </a:r>
          </a:p>
          <a:p>
            <a:r>
              <a:rPr lang="en-US" sz="4000" dirty="0" smtClean="0"/>
              <a:t>Useful when there is a single method common to all</a:t>
            </a:r>
          </a:p>
          <a:p>
            <a:endParaRPr lang="en-US" sz="4000" dirty="0"/>
          </a:p>
          <a:p>
            <a:r>
              <a:rPr lang="en-US" sz="4000" dirty="0" smtClean="0"/>
              <a:t>for (</a:t>
            </a:r>
            <a:r>
              <a:rPr lang="en-US" sz="4000" dirty="0" err="1" smtClean="0"/>
              <a:t>int</a:t>
            </a:r>
            <a:r>
              <a:rPr lang="en-US" sz="4000" dirty="0" smtClean="0"/>
              <a:t> </a:t>
            </a:r>
            <a:r>
              <a:rPr lang="en-US" sz="4000" dirty="0" err="1" smtClean="0"/>
              <a:t>i</a:t>
            </a:r>
            <a:r>
              <a:rPr lang="en-US" sz="4000" dirty="0" smtClean="0"/>
              <a:t> = 0; </a:t>
            </a:r>
            <a:r>
              <a:rPr lang="en-US" sz="4000" dirty="0" err="1" smtClean="0"/>
              <a:t>i</a:t>
            </a:r>
            <a:r>
              <a:rPr lang="en-US" sz="4000" dirty="0" smtClean="0"/>
              <a:t> &lt; </a:t>
            </a:r>
            <a:r>
              <a:rPr lang="en-US" sz="4000" dirty="0" err="1" smtClean="0"/>
              <a:t>a.length</a:t>
            </a:r>
            <a:r>
              <a:rPr lang="en-US" sz="4000" dirty="0" smtClean="0"/>
              <a:t>; </a:t>
            </a:r>
            <a:r>
              <a:rPr lang="en-US" sz="4000" dirty="0" err="1" smtClean="0"/>
              <a:t>i</a:t>
            </a:r>
            <a:r>
              <a:rPr lang="en-US" sz="4000" dirty="0" smtClean="0"/>
              <a:t>+=){</a:t>
            </a:r>
          </a:p>
          <a:p>
            <a:pPr lvl="5"/>
            <a:r>
              <a:rPr lang="en-US" sz="3400" dirty="0" err="1" smtClean="0"/>
              <a:t>a.commonMethod</a:t>
            </a:r>
            <a:r>
              <a:rPr lang="en-US" sz="3400" dirty="0" smtClean="0"/>
              <a:t>();</a:t>
            </a:r>
          </a:p>
          <a:p>
            <a:r>
              <a:rPr lang="en-US" sz="4000" dirty="0"/>
              <a:t>}</a:t>
            </a:r>
            <a:endParaRPr lang="en-US" sz="4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05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23" y="597326"/>
            <a:ext cx="6097077" cy="5664823"/>
          </a:xfrm>
        </p:spPr>
      </p:pic>
    </p:spTree>
    <p:extLst>
      <p:ext uri="{BB962C8B-B14F-4D97-AF65-F5344CB8AC3E}">
        <p14:creationId xmlns:p14="http://schemas.microsoft.com/office/powerpoint/2010/main" val="1330260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 smtClean="0"/>
              <a:t>Composite classes have another class as a variable</a:t>
            </a:r>
          </a:p>
          <a:p>
            <a:endParaRPr lang="en-US" sz="4800" dirty="0"/>
          </a:p>
          <a:p>
            <a:r>
              <a:rPr lang="en-US" sz="4800" dirty="0" smtClean="0"/>
              <a:t>Often used with arrays of objects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and </a:t>
            </a:r>
            <a:r>
              <a:rPr lang="en-US" dirty="0" err="1" smtClean="0"/>
              <a:t>println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 err="1"/>
              <a:t>System.out.println</a:t>
            </a:r>
            <a:r>
              <a:rPr lang="en-US" sz="4000" dirty="0"/>
              <a:t>( "Welcome to </a:t>
            </a:r>
            <a:r>
              <a:rPr lang="en-US" sz="4000" dirty="0" smtClean="0"/>
              <a:t>Java!" </a:t>
            </a:r>
            <a:r>
              <a:rPr lang="en-US" sz="4000" dirty="0"/>
              <a:t>); </a:t>
            </a:r>
          </a:p>
          <a:p>
            <a:endParaRPr lang="en-US" sz="4000" dirty="0"/>
          </a:p>
          <a:p>
            <a:r>
              <a:rPr lang="en-US" sz="4000" dirty="0" err="1"/>
              <a:t>int</a:t>
            </a:r>
            <a:r>
              <a:rPr lang="en-US" sz="4000" dirty="0"/>
              <a:t> </a:t>
            </a:r>
            <a:r>
              <a:rPr lang="en-US" sz="4000" dirty="0" err="1"/>
              <a:t>num</a:t>
            </a:r>
            <a:r>
              <a:rPr lang="en-US" sz="4000" dirty="0"/>
              <a:t> = 5;        </a:t>
            </a:r>
          </a:p>
          <a:p>
            <a:r>
              <a:rPr lang="en-US" sz="4000" dirty="0" err="1"/>
              <a:t>System.out.println</a:t>
            </a:r>
            <a:r>
              <a:rPr lang="en-US" sz="4000" dirty="0"/>
              <a:t>("Your lucky number is" + </a:t>
            </a:r>
            <a:r>
              <a:rPr lang="en-US" sz="4000" dirty="0" err="1"/>
              <a:t>num</a:t>
            </a:r>
            <a:r>
              <a:rPr lang="en-US" sz="4000" dirty="0"/>
              <a:t>);</a:t>
            </a:r>
          </a:p>
          <a:p>
            <a:endParaRPr lang="en-US" sz="4000" dirty="0"/>
          </a:p>
          <a:p>
            <a:r>
              <a:rPr lang="en-US" sz="4000" dirty="0" err="1"/>
              <a:t>System.out.print</a:t>
            </a:r>
            <a:r>
              <a:rPr lang="en-US" sz="4000" dirty="0"/>
              <a:t>(”Java is fun\n”);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39" y="0"/>
            <a:ext cx="8218069" cy="6455664"/>
          </a:xfrm>
        </p:spPr>
      </p:pic>
    </p:spTree>
    <p:extLst>
      <p:ext uri="{BB962C8B-B14F-4D97-AF65-F5344CB8AC3E}">
        <p14:creationId xmlns:p14="http://schemas.microsoft.com/office/powerpoint/2010/main" val="31712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toString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38" y="2797175"/>
            <a:ext cx="7639050" cy="2120900"/>
          </a:xfrm>
        </p:spPr>
      </p:pic>
    </p:spTree>
    <p:extLst>
      <p:ext uri="{BB962C8B-B14F-4D97-AF65-F5344CB8AC3E}">
        <p14:creationId xmlns:p14="http://schemas.microsoft.com/office/powerpoint/2010/main" val="1031439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3" y="2397125"/>
            <a:ext cx="5956300" cy="2921000"/>
          </a:xfrm>
        </p:spPr>
      </p:pic>
    </p:spTree>
    <p:extLst>
      <p:ext uri="{BB962C8B-B14F-4D97-AF65-F5344CB8AC3E}">
        <p14:creationId xmlns:p14="http://schemas.microsoft.com/office/powerpoint/2010/main" val="1011506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Take the code Pets from the website and add the method </a:t>
            </a:r>
            <a:r>
              <a:rPr lang="en-US" sz="4000" dirty="0" err="1" smtClean="0"/>
              <a:t>removePet</a:t>
            </a:r>
            <a:r>
              <a:rPr lang="en-US" sz="4000" dirty="0" smtClean="0"/>
              <a:t>(</a:t>
            </a:r>
            <a:r>
              <a:rPr lang="en-US" sz="4000" dirty="0" err="1" smtClean="0"/>
              <a:t>int</a:t>
            </a:r>
            <a:r>
              <a:rPr lang="en-US" sz="4000" dirty="0" smtClean="0"/>
              <a:t> </a:t>
            </a:r>
            <a:r>
              <a:rPr lang="en-US" sz="4000" dirty="0" err="1" smtClean="0"/>
              <a:t>i</a:t>
            </a:r>
            <a:r>
              <a:rPr lang="en-US" sz="4000" dirty="0" smtClean="0"/>
              <a:t>) where </a:t>
            </a:r>
            <a:r>
              <a:rPr lang="en-US" sz="4000" dirty="0" err="1" smtClean="0"/>
              <a:t>i</a:t>
            </a:r>
            <a:r>
              <a:rPr lang="en-US" sz="4000" dirty="0" smtClean="0"/>
              <a:t> the the index of the pet you will remove.  Test it in main.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79114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Abstract classes are used when you want to implement one or more Abstract methods</a:t>
            </a:r>
          </a:p>
          <a:p>
            <a:endParaRPr lang="en-US" sz="3200" dirty="0"/>
          </a:p>
          <a:p>
            <a:r>
              <a:rPr lang="en-US" sz="3200" dirty="0" smtClean="0"/>
              <a:t>You use an abstract method when you want a method which can be called on all members of super class and sub classes but calling the abstract method on a member of the super class does not make sense as the super class does not have the ability to implement the method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0623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Super class </a:t>
            </a:r>
            <a:r>
              <a:rPr lang="en-US" sz="3200" b="1" dirty="0" err="1" smtClean="0">
                <a:solidFill>
                  <a:srgbClr val="0070C0"/>
                </a:solidFill>
              </a:rPr>
              <a:t>ThreeDShapes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Sub Classes – Cone, Cylinder, Cube, Sphere</a:t>
            </a:r>
          </a:p>
          <a:p>
            <a:endParaRPr lang="en-US" sz="3600" dirty="0"/>
          </a:p>
          <a:p>
            <a:r>
              <a:rPr lang="en-US" sz="3600" dirty="0" smtClean="0"/>
              <a:t>You wish to have the method </a:t>
            </a:r>
            <a:r>
              <a:rPr lang="en-US" sz="3600" dirty="0" err="1" smtClean="0"/>
              <a:t>getVolume</a:t>
            </a:r>
            <a:r>
              <a:rPr lang="en-US" sz="3600" dirty="0" smtClean="0"/>
              <a:t>() which is in each subclass and can be used when iterating through a polymorphic array of 3DShapes</a:t>
            </a:r>
          </a:p>
          <a:p>
            <a:endParaRPr lang="en-US" sz="3600" dirty="0" smtClean="0"/>
          </a:p>
          <a:p>
            <a:r>
              <a:rPr lang="en-US" sz="3600" dirty="0" smtClean="0"/>
              <a:t>Giving the volume of a 3DShape when you don</a:t>
            </a:r>
            <a:r>
              <a:rPr lang="uk-UA" sz="3600" dirty="0" smtClean="0"/>
              <a:t>’</a:t>
            </a:r>
            <a:r>
              <a:rPr lang="en-US" sz="3600" dirty="0" smtClean="0"/>
              <a:t>t know what it is makes no sense so make 3DShapes an abstract class with an abstract method </a:t>
            </a:r>
            <a:r>
              <a:rPr lang="en-US" sz="3600" dirty="0" err="1" smtClean="0"/>
              <a:t>getVolume</a:t>
            </a:r>
            <a:r>
              <a:rPr lang="en-US" sz="3600" dirty="0" smtClean="0"/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6039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10" y="977265"/>
            <a:ext cx="9632902" cy="5183624"/>
          </a:xfrm>
        </p:spPr>
      </p:pic>
    </p:spTree>
    <p:extLst>
      <p:ext uri="{BB962C8B-B14F-4D97-AF65-F5344CB8AC3E}">
        <p14:creationId xmlns:p14="http://schemas.microsoft.com/office/powerpoint/2010/main" val="525202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76" y="804672"/>
            <a:ext cx="9920667" cy="4715510"/>
          </a:xfrm>
        </p:spPr>
      </p:pic>
    </p:spTree>
    <p:extLst>
      <p:ext uri="{BB962C8B-B14F-4D97-AF65-F5344CB8AC3E}">
        <p14:creationId xmlns:p14="http://schemas.microsoft.com/office/powerpoint/2010/main" val="1913248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3" y="786385"/>
            <a:ext cx="11718276" cy="5612956"/>
          </a:xfrm>
        </p:spPr>
      </p:pic>
    </p:spTree>
    <p:extLst>
      <p:ext uri="{BB962C8B-B14F-4D97-AF65-F5344CB8AC3E}">
        <p14:creationId xmlns:p14="http://schemas.microsoft.com/office/powerpoint/2010/main" val="1440565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3566160" cy="5327813"/>
          </a:xfrm>
        </p:spPr>
        <p:txBody>
          <a:bodyPr>
            <a:normAutofit/>
          </a:bodyPr>
          <a:lstStyle/>
          <a:p>
            <a:r>
              <a:rPr lang="en-US" smtClean="0"/>
              <a:t>Can Still Do a Polymorphic Array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1454404"/>
            <a:ext cx="7505700" cy="33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845734"/>
            <a:ext cx="4224528" cy="4023360"/>
          </a:xfrm>
        </p:spPr>
        <p:txBody>
          <a:bodyPr/>
          <a:lstStyle/>
          <a:p>
            <a:r>
              <a:rPr lang="en-US" sz="4000" dirty="0" err="1"/>
              <a:t>s</a:t>
            </a:r>
            <a:r>
              <a:rPr lang="en-US" sz="4000" dirty="0" err="1" smtClean="0"/>
              <a:t>ystem.out.format</a:t>
            </a:r>
            <a:r>
              <a:rPr lang="en-US" sz="4000" dirty="0" smtClean="0"/>
              <a:t> and </a:t>
            </a:r>
            <a:r>
              <a:rPr lang="en-US" sz="4000" dirty="0" err="1" smtClean="0"/>
              <a:t>system.out.printf</a:t>
            </a:r>
            <a:r>
              <a:rPr lang="en-US" sz="4000" dirty="0" smtClean="0"/>
              <a:t> do the same thing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548645"/>
              </p:ext>
            </p:extLst>
          </p:nvPr>
        </p:nvGraphicFramePr>
        <p:xfrm>
          <a:off x="5486400" y="1846264"/>
          <a:ext cx="6236208" cy="4133564"/>
        </p:xfrm>
        <a:graphic>
          <a:graphicData uri="http://schemas.openxmlformats.org/drawingml/2006/table">
            <a:tbl>
              <a:tblPr/>
              <a:tblGrid>
                <a:gridCol w="841248"/>
                <a:gridCol w="5394960"/>
              </a:tblGrid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%c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character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%d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decimal (integer) number (base 10)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%e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exponential floating-point number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%f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floating-point number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76544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%i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integer (base 10)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%o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octal number (base 8)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%s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a string of characters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%u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unsigned decimal (integer) number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%x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number in hexadecimal (base 16)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%%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print a percent sign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65702"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\%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u="none" strike="noStrike" dirty="0">
                          <a:solidFill>
                            <a:srgbClr val="636363"/>
                          </a:solidFill>
                          <a:effectLst/>
                          <a:latin typeface="Palatino" charset="0"/>
                        </a:rPr>
                        <a:t>print a percent sign</a:t>
                      </a:r>
                    </a:p>
                  </a:txBody>
                  <a:tcPr marL="57864" marR="57864" marT="57864" marB="5786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4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– Data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Often an object has several variables associated with it</a:t>
            </a:r>
          </a:p>
          <a:p>
            <a:endParaRPr lang="en-US" sz="3200" dirty="0"/>
          </a:p>
          <a:p>
            <a:r>
              <a:rPr lang="en-US" sz="3200" dirty="0" smtClean="0"/>
              <a:t>Employee – </a:t>
            </a:r>
            <a:r>
              <a:rPr lang="en-US" sz="3200" dirty="0" err="1" smtClean="0"/>
              <a:t>hoursPerWeek</a:t>
            </a:r>
            <a:r>
              <a:rPr lang="en-US" sz="3200" dirty="0" smtClean="0"/>
              <a:t>, </a:t>
            </a:r>
            <a:r>
              <a:rPr lang="en-US" sz="3200" dirty="0" err="1" smtClean="0"/>
              <a:t>hourlyRate</a:t>
            </a:r>
            <a:r>
              <a:rPr lang="en-US" sz="3200" dirty="0" smtClean="0"/>
              <a:t>, </a:t>
            </a:r>
            <a:r>
              <a:rPr lang="en-US" sz="3200" dirty="0" err="1" smtClean="0"/>
              <a:t>biWeeklyPay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Item – price, </a:t>
            </a:r>
            <a:r>
              <a:rPr lang="en-US" sz="3200" dirty="0" err="1" smtClean="0"/>
              <a:t>taxRate</a:t>
            </a:r>
            <a:r>
              <a:rPr lang="en-US" sz="3200" dirty="0" smtClean="0"/>
              <a:t>, </a:t>
            </a:r>
            <a:r>
              <a:rPr lang="en-US" sz="3200" dirty="0" err="1" smtClean="0"/>
              <a:t>finalPrice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Cube – length, volume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19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one be computed from the others?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Employee – </a:t>
            </a:r>
            <a:r>
              <a:rPr lang="en-US" sz="4000" dirty="0" err="1"/>
              <a:t>hoursPerWeek</a:t>
            </a:r>
            <a:r>
              <a:rPr lang="en-US" sz="4000" dirty="0"/>
              <a:t>, </a:t>
            </a:r>
            <a:r>
              <a:rPr lang="en-US" sz="4000" dirty="0" err="1"/>
              <a:t>hourlyRate</a:t>
            </a:r>
            <a:r>
              <a:rPr lang="en-US" sz="4000" dirty="0"/>
              <a:t>, </a:t>
            </a:r>
            <a:r>
              <a:rPr lang="en-US" sz="4000" dirty="0" err="1"/>
              <a:t>biWeeklyPay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Item – price, </a:t>
            </a:r>
            <a:r>
              <a:rPr lang="en-US" sz="4000" dirty="0" err="1"/>
              <a:t>taxRate</a:t>
            </a:r>
            <a:r>
              <a:rPr lang="en-US" sz="4000" dirty="0"/>
              <a:t>, </a:t>
            </a:r>
            <a:r>
              <a:rPr lang="en-US" sz="4000" dirty="0" err="1"/>
              <a:t>finalPrice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Cube – length, volume</a:t>
            </a:r>
          </a:p>
          <a:p>
            <a:endParaRPr lang="en-US" dirty="0"/>
          </a:p>
        </p:txBody>
      </p:sp>
      <p:sp>
        <p:nvSpPr>
          <p:cNvPr id="5" name="5-Point Star 4"/>
          <p:cNvSpPr/>
          <p:nvPr/>
        </p:nvSpPr>
        <p:spPr>
          <a:xfrm>
            <a:off x="6319777" y="4097437"/>
            <a:ext cx="775504" cy="706056"/>
          </a:xfrm>
          <a:prstGeom prst="star5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1958050" y="2756703"/>
            <a:ext cx="775504" cy="706056"/>
          </a:xfrm>
          <a:prstGeom prst="star5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4654952" y="5516066"/>
            <a:ext cx="775504" cy="706056"/>
          </a:xfrm>
          <a:prstGeom prst="star5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9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223289"/>
            <a:ext cx="8194546" cy="5741953"/>
          </a:xfrm>
        </p:spPr>
      </p:pic>
      <p:sp>
        <p:nvSpPr>
          <p:cNvPr id="5" name="TextBox 4"/>
          <p:cNvSpPr txBox="1"/>
          <p:nvPr/>
        </p:nvSpPr>
        <p:spPr>
          <a:xfrm>
            <a:off x="8723935" y="2179865"/>
            <a:ext cx="2810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What is wrong with this code?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can be broken easily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sz="3600" b="1" dirty="0"/>
              <a:t>Cube c = new Cube(2, 8);        </a:t>
            </a:r>
            <a:endParaRPr lang="it-IT" sz="3600" b="1" dirty="0" smtClean="0"/>
          </a:p>
          <a:p>
            <a:r>
              <a:rPr lang="it-IT" sz="3600" b="1" dirty="0" err="1" smtClean="0"/>
              <a:t>c.setVolume</a:t>
            </a:r>
            <a:r>
              <a:rPr lang="it-IT" sz="3600" b="1" dirty="0" smtClean="0"/>
              <a:t>(9);</a:t>
            </a:r>
          </a:p>
          <a:p>
            <a:endParaRPr lang="it-IT" sz="3600" dirty="0"/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constructor</a:t>
            </a:r>
            <a:r>
              <a:rPr lang="it-IT" sz="3600" dirty="0" smtClean="0"/>
              <a:t> </a:t>
            </a:r>
            <a:r>
              <a:rPr lang="it-IT" sz="3600" dirty="0" err="1" smtClean="0"/>
              <a:t>itself</a:t>
            </a:r>
            <a:r>
              <a:rPr lang="it-IT" sz="3600" dirty="0" smtClean="0"/>
              <a:t> can introduce </a:t>
            </a:r>
            <a:r>
              <a:rPr lang="it-IT" sz="3600" dirty="0" err="1" smtClean="0"/>
              <a:t>errors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can the setter</a:t>
            </a:r>
          </a:p>
          <a:p>
            <a:endParaRPr lang="it-IT" sz="3600" dirty="0"/>
          </a:p>
          <a:p>
            <a:r>
              <a:rPr lang="it-IT" sz="3600" dirty="0" smtClean="0"/>
              <a:t>A </a:t>
            </a:r>
            <a:r>
              <a:rPr lang="it-IT" sz="3600" dirty="0" err="1" smtClean="0"/>
              <a:t>class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supposed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computations</a:t>
            </a:r>
            <a:r>
              <a:rPr lang="it-IT" sz="3600" dirty="0" smtClean="0"/>
              <a:t> are </a:t>
            </a:r>
            <a:r>
              <a:rPr lang="it-IT" sz="3600" dirty="0" err="1" smtClean="0"/>
              <a:t>correct</a:t>
            </a:r>
            <a:r>
              <a:rPr lang="it-IT" sz="3600" dirty="0" smtClean="0"/>
              <a:t> no </a:t>
            </a:r>
            <a:r>
              <a:rPr lang="it-IT" sz="3600" dirty="0" err="1" smtClean="0"/>
              <a:t>matter</a:t>
            </a:r>
            <a:r>
              <a:rPr lang="it-IT" sz="3600" dirty="0" smtClean="0"/>
              <a:t> </a:t>
            </a:r>
            <a:r>
              <a:rPr lang="it-IT" sz="3600" dirty="0" err="1" smtClean="0"/>
              <a:t>how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used</a:t>
            </a:r>
            <a:r>
              <a:rPr lang="it-IT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599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data members independent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A computed variable should always be computed from the rest of the variables as needed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Reduces storage, decreases errors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Ensures the calculation is always used and the computed value is valid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517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15" y="1846263"/>
            <a:ext cx="6741495" cy="4022725"/>
          </a:xfrm>
        </p:spPr>
      </p:pic>
    </p:spTree>
    <p:extLst>
      <p:ext uri="{BB962C8B-B14F-4D97-AF65-F5344CB8AC3E}">
        <p14:creationId xmlns:p14="http://schemas.microsoft.com/office/powerpoint/2010/main" val="9785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Unified Modelling Language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https://www.ibm.com/developerworks/rational/library/content/RationalEdge/sep04/bell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http://www.cs.bsu.edu/~pvg/misc/uml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8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 smtClean="0"/>
              <a:t>Graphical way to show classes and the relationships between them</a:t>
            </a:r>
          </a:p>
          <a:p>
            <a:endParaRPr lang="en-US" sz="3600" dirty="0"/>
          </a:p>
          <a:p>
            <a:r>
              <a:rPr lang="en-US" sz="3600" dirty="0" smtClean="0"/>
              <a:t>Round trip tools exist to convert UML into Java classes (Eclipse plug-in)</a:t>
            </a:r>
          </a:p>
          <a:p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www.youtube.com/watch?v=buy35BArMaE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We will be doing this manually!</a:t>
            </a:r>
            <a:endParaRPr lang="en-US" sz="3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Pen and paper (the preferred method for midterms and final exams so know how to do it!)</a:t>
            </a:r>
          </a:p>
          <a:p>
            <a:r>
              <a:rPr lang="en-US" sz="4000" dirty="0" smtClean="0"/>
              <a:t>Visio or Word</a:t>
            </a:r>
          </a:p>
          <a:p>
            <a:r>
              <a:rPr lang="en-US" sz="4000" dirty="0" smtClean="0"/>
              <a:t>Tools such </a:t>
            </a:r>
            <a:r>
              <a:rPr lang="en-US" sz="4000" dirty="0"/>
              <a:t>as </a:t>
            </a:r>
            <a:r>
              <a:rPr lang="en-US" sz="4000" dirty="0" err="1"/>
              <a:t>Gliffy</a:t>
            </a:r>
            <a:r>
              <a:rPr lang="en-US" sz="4000" dirty="0"/>
              <a:t> </a:t>
            </a:r>
            <a:r>
              <a:rPr lang="en-US" sz="4000" dirty="0">
                <a:hlinkClick r:id="rId2"/>
              </a:rPr>
              <a:t>https://www.gliffy.com</a:t>
            </a:r>
            <a:r>
              <a:rPr lang="en-US" sz="4000" dirty="0" smtClean="0">
                <a:hlinkClick r:id="rId2"/>
              </a:rPr>
              <a:t>/</a:t>
            </a:r>
            <a:endParaRPr lang="en-US" sz="40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4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Single 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5" y="1910431"/>
            <a:ext cx="6741495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06" y="1910431"/>
            <a:ext cx="4819316" cy="250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8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 smtClean="0"/>
              <a:t>%3d  right justify</a:t>
            </a:r>
          </a:p>
          <a:p>
            <a:endParaRPr lang="en-US" sz="4000" dirty="0"/>
          </a:p>
          <a:p>
            <a:r>
              <a:rPr lang="en-US" sz="4000" dirty="0" smtClean="0"/>
              <a:t>%-3d left justify</a:t>
            </a:r>
          </a:p>
          <a:p>
            <a:endParaRPr lang="en-US" sz="4000" dirty="0"/>
          </a:p>
          <a:p>
            <a:r>
              <a:rPr lang="en-US" sz="4000" dirty="0" smtClean="0"/>
              <a:t>%3.2f  right justify with 2 decimal places</a:t>
            </a:r>
          </a:p>
          <a:p>
            <a:endParaRPr lang="en-US" sz="4000" dirty="0"/>
          </a:p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err="1">
                <a:hlinkClick r:id="rId2"/>
              </a:rPr>
              <a:t>thejavacheatsheet.wordpress.com</a:t>
            </a:r>
            <a:r>
              <a:rPr lang="en-US" sz="4000" dirty="0">
                <a:hlinkClick r:id="rId2"/>
              </a:rPr>
              <a:t>/2015/04/11/</a:t>
            </a:r>
            <a:r>
              <a:rPr lang="en-US" sz="4000" dirty="0" err="1">
                <a:hlinkClick r:id="rId2"/>
              </a:rPr>
              <a:t>printf</a:t>
            </a:r>
            <a:r>
              <a:rPr lang="en-US" sz="4000" dirty="0">
                <a:hlinkClick r:id="rId2"/>
              </a:rPr>
              <a:t>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80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 smtClean="0"/>
              <a:t>- is private</a:t>
            </a:r>
          </a:p>
          <a:p>
            <a:r>
              <a:rPr lang="en-US" sz="4000" dirty="0" smtClean="0"/>
              <a:t>+ is public</a:t>
            </a:r>
          </a:p>
          <a:p>
            <a:r>
              <a:rPr lang="en-US" sz="4000" dirty="0" smtClean="0"/>
              <a:t># protected</a:t>
            </a:r>
          </a:p>
          <a:p>
            <a:endParaRPr lang="en-US" sz="4000" dirty="0"/>
          </a:p>
          <a:p>
            <a:r>
              <a:rPr lang="en-US" sz="4000" dirty="0" smtClean="0"/>
              <a:t>Cube has private data members and public methods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06" y="1737360"/>
            <a:ext cx="5108074" cy="26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98" y="739265"/>
            <a:ext cx="7505282" cy="5147014"/>
          </a:xfrm>
        </p:spPr>
      </p:pic>
    </p:spTree>
    <p:extLst>
      <p:ext uri="{BB962C8B-B14F-4D97-AF65-F5344CB8AC3E}">
        <p14:creationId xmlns:p14="http://schemas.microsoft.com/office/powerpoint/2010/main" val="18346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12" y="1846263"/>
            <a:ext cx="5864502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16" y="828834"/>
            <a:ext cx="1862806" cy="683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3137" y="2454442"/>
            <a:ext cx="2760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Cube is a Shape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Sphere is a Shape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878631"/>
            <a:ext cx="1958741" cy="64271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3931"/>
            <a:ext cx="12151351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52" y="0"/>
            <a:ext cx="5733882" cy="6811341"/>
          </a:xfrm>
        </p:spPr>
      </p:pic>
    </p:spTree>
    <p:extLst>
      <p:ext uri="{BB962C8B-B14F-4D97-AF65-F5344CB8AC3E}">
        <p14:creationId xmlns:p14="http://schemas.microsoft.com/office/powerpoint/2010/main" val="12087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relationship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" y="2133600"/>
            <a:ext cx="11841115" cy="3024749"/>
          </a:xfrm>
        </p:spPr>
      </p:pic>
      <p:sp>
        <p:nvSpPr>
          <p:cNvPr id="5" name="TextBox 4"/>
          <p:cNvSpPr txBox="1"/>
          <p:nvPr/>
        </p:nvSpPr>
        <p:spPr>
          <a:xfrm>
            <a:off x="7544365" y="3938155"/>
            <a:ext cx="67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80902" y="3938155"/>
            <a:ext cx="67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0..*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4789017"/>
            <a:ext cx="9683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Many to Many – A book has many authors and an author can have many books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8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200" dirty="0"/>
              <a:t>Create a class called Person with variables </a:t>
            </a:r>
            <a:r>
              <a:rPr lang="en-CA" sz="3200" dirty="0" err="1"/>
              <a:t>firstName</a:t>
            </a:r>
            <a:r>
              <a:rPr lang="en-CA" sz="3200" dirty="0"/>
              <a:t>, </a:t>
            </a:r>
            <a:r>
              <a:rPr lang="en-CA" sz="3200" dirty="0" err="1" smtClean="0"/>
              <a:t>lastName</a:t>
            </a:r>
            <a:endParaRPr lang="en-US" sz="3200" dirty="0"/>
          </a:p>
          <a:p>
            <a:r>
              <a:rPr lang="en-CA" sz="3200" dirty="0"/>
              <a:t>Create a class called Inventory with the variables quantity, cost, markup (percentage – double), and </a:t>
            </a:r>
            <a:r>
              <a:rPr lang="en-CA" sz="3200" dirty="0" err="1"/>
              <a:t>inventoryId</a:t>
            </a:r>
            <a:r>
              <a:rPr lang="en-CA" sz="3200" dirty="0"/>
              <a:t>.</a:t>
            </a:r>
            <a:endParaRPr lang="en-US" sz="3200" dirty="0"/>
          </a:p>
          <a:p>
            <a:r>
              <a:rPr lang="en-CA" sz="3200" dirty="0"/>
              <a:t>Create a default and parameterized constructor and a method called </a:t>
            </a:r>
            <a:r>
              <a:rPr lang="en-CA" sz="3200" dirty="0" err="1"/>
              <a:t>getPrice</a:t>
            </a:r>
            <a:r>
              <a:rPr lang="en-CA" sz="3200" dirty="0"/>
              <a:t> which returns the cost with the added markup.  </a:t>
            </a:r>
            <a:r>
              <a:rPr lang="en-CA" sz="3200" dirty="0" smtClean="0"/>
              <a:t>Create a protected method called </a:t>
            </a:r>
            <a:r>
              <a:rPr lang="en-CA" sz="3200" dirty="0" err="1" smtClean="0"/>
              <a:t>getCost</a:t>
            </a:r>
            <a:r>
              <a:rPr lang="en-CA" sz="3200" dirty="0" smtClean="0"/>
              <a:t>().  Also </a:t>
            </a:r>
            <a:r>
              <a:rPr lang="en-CA" sz="3200" dirty="0"/>
              <a:t>create a </a:t>
            </a:r>
            <a:r>
              <a:rPr lang="en-CA" sz="3200" dirty="0" err="1"/>
              <a:t>toString</a:t>
            </a:r>
            <a:r>
              <a:rPr lang="en-CA" sz="3200" dirty="0"/>
              <a:t>() method.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9" y="1655180"/>
            <a:ext cx="11987521" cy="3860518"/>
          </a:xfrm>
        </p:spPr>
      </p:pic>
    </p:spTree>
    <p:extLst>
      <p:ext uri="{BB962C8B-B14F-4D97-AF65-F5344CB8AC3E}">
        <p14:creationId xmlns:p14="http://schemas.microsoft.com/office/powerpoint/2010/main" val="2028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Continued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3200" dirty="0"/>
              <a:t>Create a sub-class Book with variables author (type person) and </a:t>
            </a:r>
            <a:r>
              <a:rPr lang="en-CA" sz="3200" dirty="0" err="1"/>
              <a:t>bookTitle</a:t>
            </a:r>
            <a:r>
              <a:rPr lang="en-CA" sz="3200" dirty="0"/>
              <a:t>.  The method price </a:t>
            </a:r>
            <a:r>
              <a:rPr lang="en-CA" sz="3200" dirty="0" err="1"/>
              <a:t>aldo</a:t>
            </a:r>
            <a:r>
              <a:rPr lang="en-CA" sz="3200" dirty="0"/>
              <a:t> adds a $1.00 stocking fee in addition to the markup.  Add method </a:t>
            </a:r>
            <a:r>
              <a:rPr lang="en-CA" sz="3200" dirty="0" err="1"/>
              <a:t>toString</a:t>
            </a:r>
            <a:r>
              <a:rPr lang="en-CA" sz="3200" dirty="0"/>
              <a:t>().</a:t>
            </a:r>
            <a:endParaRPr lang="en-US" sz="3200" dirty="0"/>
          </a:p>
          <a:p>
            <a:r>
              <a:rPr lang="en-CA" sz="3200" dirty="0"/>
              <a:t> </a:t>
            </a:r>
            <a:endParaRPr lang="en-US" sz="3200" dirty="0"/>
          </a:p>
          <a:p>
            <a:r>
              <a:rPr lang="en-CA" sz="3200" dirty="0"/>
              <a:t>Create a sub-class </a:t>
            </a:r>
            <a:r>
              <a:rPr lang="en-CA" sz="3200" dirty="0" err="1"/>
              <a:t>BlueRay</a:t>
            </a:r>
            <a:r>
              <a:rPr lang="en-CA" sz="3200" dirty="0"/>
              <a:t> with variables </a:t>
            </a:r>
            <a:r>
              <a:rPr lang="en-CA" sz="3200" dirty="0" err="1"/>
              <a:t>movieTitle</a:t>
            </a:r>
            <a:r>
              <a:rPr lang="en-CA" sz="3200" dirty="0"/>
              <a:t>, </a:t>
            </a:r>
            <a:r>
              <a:rPr lang="en-CA" sz="3200" dirty="0" err="1"/>
              <a:t>numActors</a:t>
            </a:r>
            <a:r>
              <a:rPr lang="en-CA" sz="3200" dirty="0"/>
              <a:t>, and actors (array of Person, max size 8), .  The method price adds a 2% environmental fee in addition to the markup.  Add method </a:t>
            </a:r>
            <a:r>
              <a:rPr lang="en-CA" sz="3200" dirty="0" err="1"/>
              <a:t>toString</a:t>
            </a:r>
            <a:r>
              <a:rPr lang="en-CA" sz="3200" dirty="0"/>
              <a:t>() which also loops through actors to display all actors.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642"/>
            <a:ext cx="12162401" cy="3327727"/>
          </a:xfrm>
        </p:spPr>
      </p:pic>
    </p:spTree>
    <p:extLst>
      <p:ext uri="{BB962C8B-B14F-4D97-AF65-F5344CB8AC3E}">
        <p14:creationId xmlns:p14="http://schemas.microsoft.com/office/powerpoint/2010/main" val="178564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6431677" cy="4023359"/>
          </a:xfrm>
        </p:spPr>
        <p:txBody>
          <a:bodyPr/>
          <a:lstStyle/>
          <a:p>
            <a:r>
              <a:rPr lang="en-US" dirty="0"/>
              <a:t>double pi = 3.14159265359;        </a:t>
            </a:r>
            <a:endParaRPr lang="en-US" dirty="0" smtClean="0"/>
          </a:p>
          <a:p>
            <a:r>
              <a:rPr lang="en-US" dirty="0" err="1" smtClean="0"/>
              <a:t>System.out.printf</a:t>
            </a:r>
            <a:r>
              <a:rPr lang="en-US" dirty="0"/>
              <a:t>("Pi is %.0f with no decimal places\n", pi);        </a:t>
            </a:r>
            <a:endParaRPr lang="en-US" dirty="0" smtClean="0"/>
          </a:p>
          <a:p>
            <a:r>
              <a:rPr lang="en-US" dirty="0" err="1" smtClean="0"/>
              <a:t>System.out.printf</a:t>
            </a:r>
            <a:r>
              <a:rPr lang="en-US" dirty="0"/>
              <a:t>("Pi is %.2f with two decimal places\n", pi);        </a:t>
            </a:r>
            <a:endParaRPr lang="en-US" dirty="0" smtClean="0"/>
          </a:p>
          <a:p>
            <a:r>
              <a:rPr lang="en-US" dirty="0" err="1" smtClean="0"/>
              <a:t>System.out.println</a:t>
            </a:r>
            <a:r>
              <a:rPr lang="en-US" dirty="0"/>
              <a:t>("left justify with 4 decimal places");        </a:t>
            </a:r>
            <a:endParaRPr lang="en-US" dirty="0" smtClean="0"/>
          </a:p>
          <a:p>
            <a:r>
              <a:rPr lang="en-US" dirty="0" err="1" smtClean="0"/>
              <a:t>System.out.printf</a:t>
            </a:r>
            <a:r>
              <a:rPr lang="en-US" dirty="0"/>
              <a:t>("%40.4f\n", pi);        </a:t>
            </a:r>
            <a:endParaRPr lang="en-US" dirty="0" smtClean="0"/>
          </a:p>
          <a:p>
            <a:r>
              <a:rPr lang="en-US" dirty="0" err="1" smtClean="0"/>
              <a:t>System.out.println</a:t>
            </a:r>
            <a:r>
              <a:rPr lang="en-US" dirty="0"/>
              <a:t>("right justify with 6 decimal places");        </a:t>
            </a:r>
            <a:endParaRPr lang="en-US" dirty="0" smtClean="0"/>
          </a:p>
          <a:p>
            <a:r>
              <a:rPr lang="en-US" dirty="0" err="1" smtClean="0"/>
              <a:t>System.out.printf</a:t>
            </a:r>
            <a:r>
              <a:rPr lang="en-US" dirty="0"/>
              <a:t>("%-40.6f\n", pi);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81257" y="2356374"/>
            <a:ext cx="4310743" cy="402336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Pi is 3 with no decimal </a:t>
            </a:r>
            <a:r>
              <a:rPr lang="en-US" dirty="0" smtClean="0">
                <a:solidFill>
                  <a:srgbClr val="0070C0"/>
                </a:solidFill>
              </a:rPr>
              <a:t>places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Pi </a:t>
            </a:r>
            <a:r>
              <a:rPr lang="en-US" dirty="0">
                <a:solidFill>
                  <a:srgbClr val="0070C0"/>
                </a:solidFill>
              </a:rPr>
              <a:t>is 3.14 with two decimal </a:t>
            </a:r>
            <a:r>
              <a:rPr lang="en-US" dirty="0" smtClean="0">
                <a:solidFill>
                  <a:srgbClr val="0070C0"/>
                </a:solidFill>
              </a:rPr>
              <a:t>places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left </a:t>
            </a:r>
            <a:r>
              <a:rPr lang="en-US" dirty="0">
                <a:solidFill>
                  <a:srgbClr val="0070C0"/>
                </a:solidFill>
              </a:rPr>
              <a:t>justify with 4 decimal places                                  </a:t>
            </a:r>
            <a:r>
              <a:rPr lang="en-US" dirty="0" smtClean="0">
                <a:solidFill>
                  <a:srgbClr val="0070C0"/>
                </a:solidFill>
              </a:rPr>
              <a:t>          			       3.1416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right </a:t>
            </a:r>
            <a:r>
              <a:rPr lang="en-US" dirty="0">
                <a:solidFill>
                  <a:srgbClr val="0070C0"/>
                </a:solidFill>
              </a:rPr>
              <a:t>justify with 6 decimal </a:t>
            </a:r>
            <a:r>
              <a:rPr lang="en-US" dirty="0" smtClean="0">
                <a:solidFill>
                  <a:srgbClr val="0070C0"/>
                </a:solidFill>
              </a:rPr>
              <a:t>places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3.141593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6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the relationships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5" y="1846263"/>
            <a:ext cx="7116135" cy="4022725"/>
          </a:xfrm>
        </p:spPr>
      </p:pic>
    </p:spTree>
    <p:extLst>
      <p:ext uri="{BB962C8B-B14F-4D97-AF65-F5344CB8AC3E}">
        <p14:creationId xmlns:p14="http://schemas.microsoft.com/office/powerpoint/2010/main" val="84568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14" y="1122744"/>
            <a:ext cx="8507235" cy="4806588"/>
          </a:xfrm>
        </p:spPr>
      </p:pic>
    </p:spTree>
    <p:extLst>
      <p:ext uri="{BB962C8B-B14F-4D97-AF65-F5344CB8AC3E}">
        <p14:creationId xmlns:p14="http://schemas.microsoft.com/office/powerpoint/2010/main" val="141586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the code complete with documentation and Junit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main create a polymorphic array of type Inventory, add 1 inventory item, 2 books and 2 movies (at least 2 actors each).  Display each instance in the inventory array along with their price.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www.cs.sjsu.edu/faculty/drobot/cs146/UMLDiagrams.htm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http://www.cs.unibo.it/~</a:t>
            </a:r>
            <a:r>
              <a:rPr lang="en-US" dirty="0" smtClean="0">
                <a:hlinkClick r:id="rId3"/>
              </a:rPr>
              <a:t>cianca/wwwpages/ids/esempi/uml-s.pdf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www.youtube.com/watch?v=3cmzqZzwNDM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What is an interface?</a:t>
            </a:r>
          </a:p>
          <a:p>
            <a:r>
              <a:rPr lang="en-US" sz="4000" dirty="0" smtClean="0"/>
              <a:t>An interface is a collection of methods – only the signatures or headers are given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37" y="4213184"/>
            <a:ext cx="640080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48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an interface?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200" dirty="0"/>
              <a:t>Interfaces may be used when programmers are implementing code which must all interact the same way.  The interface specifies the methods which must be implemented</a:t>
            </a:r>
          </a:p>
          <a:p>
            <a:r>
              <a:rPr lang="en-US" sz="3200" dirty="0" smtClean="0"/>
              <a:t>Interfaces </a:t>
            </a:r>
            <a:r>
              <a:rPr lang="en-US" sz="3200" dirty="0"/>
              <a:t>are better suited to situations in which your applications require many possibly unrelated object types to provide certain functionality.</a:t>
            </a:r>
          </a:p>
          <a:p>
            <a:r>
              <a:rPr lang="en-US" sz="3200" dirty="0"/>
              <a:t>Interfaces are more flexible than base classes because you can define a single implementation that can implement multiple interfaces. </a:t>
            </a:r>
          </a:p>
          <a:p>
            <a:r>
              <a:rPr lang="en-US" sz="3200" dirty="0"/>
              <a:t>Interfaces are better in situations in which you do not have to inherit implementation from a base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77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a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All code will change</a:t>
            </a:r>
          </a:p>
          <a:p>
            <a:endParaRPr lang="en-US" sz="3200" dirty="0"/>
          </a:p>
          <a:p>
            <a:r>
              <a:rPr lang="en-US" sz="3200" dirty="0" smtClean="0"/>
              <a:t>You should write your code expecting it to change</a:t>
            </a:r>
          </a:p>
          <a:p>
            <a:endParaRPr lang="en-US" sz="3200" dirty="0"/>
          </a:p>
          <a:p>
            <a:r>
              <a:rPr lang="en-US" sz="3200" dirty="0" smtClean="0"/>
              <a:t>Interfaces help build software which can be changed more easily later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5076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Interfaces are better suited to situations in which your applications require many possibly unrelated object types to provide certain functionality.</a:t>
            </a:r>
          </a:p>
          <a:p>
            <a:r>
              <a:rPr lang="en-US" sz="2800" dirty="0" smtClean="0"/>
              <a:t>You are writing a video game with humans, aliens and zombies.  These are all related so you wish to re-use code.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Humans walk normal and run fast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Zombies walk with a shuffle and cannot run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Aliens walk normal and cannot run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5861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WalkBehavior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42" y="4044588"/>
            <a:ext cx="9207500" cy="231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92" y="139338"/>
            <a:ext cx="6419850" cy="1949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80" y="1913074"/>
            <a:ext cx="97282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7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RunBehavior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13" y="2708275"/>
            <a:ext cx="8674100" cy="2298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08" y="4768850"/>
            <a:ext cx="9023350" cy="2089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995363"/>
            <a:ext cx="640080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6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45" y="522857"/>
            <a:ext cx="5949027" cy="6335143"/>
          </a:xfrm>
        </p:spPr>
      </p:pic>
    </p:spTree>
    <p:extLst>
      <p:ext uri="{BB962C8B-B14F-4D97-AF65-F5344CB8AC3E}">
        <p14:creationId xmlns:p14="http://schemas.microsoft.com/office/powerpoint/2010/main" val="16767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classes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7838"/>
            <a:ext cx="5358757" cy="4022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23" y="1857838"/>
            <a:ext cx="5345379" cy="399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79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classes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85" y="1846263"/>
            <a:ext cx="5977356" cy="4022725"/>
          </a:xfrm>
        </p:spPr>
      </p:pic>
    </p:spTree>
    <p:extLst>
      <p:ext uri="{BB962C8B-B14F-4D97-AF65-F5344CB8AC3E}">
        <p14:creationId xmlns:p14="http://schemas.microsoft.com/office/powerpoint/2010/main" val="1756923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Humanoid Superclass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29" y="1846263"/>
            <a:ext cx="7250468" cy="4022725"/>
          </a:xfrm>
        </p:spPr>
      </p:pic>
    </p:spTree>
    <p:extLst>
      <p:ext uri="{BB962C8B-B14F-4D97-AF65-F5344CB8AC3E}">
        <p14:creationId xmlns:p14="http://schemas.microsoft.com/office/powerpoint/2010/main" val="1201243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8" y="2089150"/>
            <a:ext cx="7613650" cy="3536950"/>
          </a:xfrm>
        </p:spPr>
      </p:pic>
    </p:spTree>
    <p:extLst>
      <p:ext uri="{BB962C8B-B14F-4D97-AF65-F5344CB8AC3E}">
        <p14:creationId xmlns:p14="http://schemas.microsoft.com/office/powerpoint/2010/main" val="809419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Association, Aggregation and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aviadezra.blogspot.ca/2009/05/uml-association-aggregation-composition.html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35" y="2561252"/>
            <a:ext cx="10079945" cy="36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2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Association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2" y="2011680"/>
            <a:ext cx="11050434" cy="4169664"/>
          </a:xfrm>
        </p:spPr>
      </p:pic>
    </p:spTree>
    <p:extLst>
      <p:ext uri="{BB962C8B-B14F-4D97-AF65-F5344CB8AC3E}">
        <p14:creationId xmlns:p14="http://schemas.microsoft.com/office/powerpoint/2010/main" val="411382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Association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3" y="1737360"/>
            <a:ext cx="10009795" cy="3982212"/>
          </a:xfrm>
        </p:spPr>
      </p:pic>
    </p:spTree>
    <p:extLst>
      <p:ext uri="{BB962C8B-B14F-4D97-AF65-F5344CB8AC3E}">
        <p14:creationId xmlns:p14="http://schemas.microsoft.com/office/powerpoint/2010/main" val="1353666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3" y="2219325"/>
            <a:ext cx="8470900" cy="3276600"/>
          </a:xfrm>
        </p:spPr>
      </p:pic>
    </p:spTree>
    <p:extLst>
      <p:ext uri="{BB962C8B-B14F-4D97-AF65-F5344CB8AC3E}">
        <p14:creationId xmlns:p14="http://schemas.microsoft.com/office/powerpoint/2010/main" val="1590033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is not exclusive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88" y="2079625"/>
            <a:ext cx="5467350" cy="3556000"/>
          </a:xfrm>
        </p:spPr>
      </p:pic>
    </p:spTree>
    <p:extLst>
      <p:ext uri="{BB962C8B-B14F-4D97-AF65-F5344CB8AC3E}">
        <p14:creationId xmlns:p14="http://schemas.microsoft.com/office/powerpoint/2010/main" val="405405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 (Non-shared Aggregation)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3" y="1846263"/>
            <a:ext cx="8648342" cy="5011737"/>
          </a:xfrm>
        </p:spPr>
      </p:pic>
    </p:spTree>
    <p:extLst>
      <p:ext uri="{BB962C8B-B14F-4D97-AF65-F5344CB8AC3E}">
        <p14:creationId xmlns:p14="http://schemas.microsoft.com/office/powerpoint/2010/main" val="182644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- Constructors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55" y="2191512"/>
            <a:ext cx="7781040" cy="369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vs. Aggregation</a:t>
            </a:r>
            <a:br>
              <a:rPr lang="en-US" dirty="0" smtClean="0"/>
            </a:br>
            <a:r>
              <a:rPr lang="en-US" dirty="0" smtClean="0"/>
              <a:t>(or plain arrow vs diamond)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4" y="1956817"/>
            <a:ext cx="11807011" cy="1319115"/>
          </a:xfrm>
        </p:spPr>
      </p:pic>
      <p:sp>
        <p:nvSpPr>
          <p:cNvPr id="5" name="TextBox 4"/>
          <p:cNvSpPr txBox="1"/>
          <p:nvPr/>
        </p:nvSpPr>
        <p:spPr>
          <a:xfrm>
            <a:off x="950976" y="3840480"/>
            <a:ext cx="107350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When drawing UML, if there is an aggregation it is correct to use an plain arrow or a diamond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0791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Plain arrow (Association)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Can mean:</a:t>
            </a:r>
            <a:endParaRPr lang="en-US" sz="3600" dirty="0"/>
          </a:p>
          <a:p>
            <a:r>
              <a:rPr lang="en-US" sz="3600" dirty="0" smtClean="0"/>
              <a:t>One class returns an instance of the other class</a:t>
            </a:r>
          </a:p>
          <a:p>
            <a:r>
              <a:rPr lang="en-US" sz="3600" dirty="0" smtClean="0"/>
              <a:t>One class has an instance of the other class as a parameter</a:t>
            </a:r>
          </a:p>
          <a:p>
            <a:r>
              <a:rPr lang="en-US" sz="3600" dirty="0" smtClean="0"/>
              <a:t>One class has the other class as a data member (exclusive)</a:t>
            </a:r>
          </a:p>
          <a:p>
            <a:r>
              <a:rPr lang="en-US" sz="3600" dirty="0" smtClean="0"/>
              <a:t>One class has the other class as a data member (non-</a:t>
            </a:r>
            <a:r>
              <a:rPr lang="en-US" sz="3600" dirty="0" err="1" smtClean="0"/>
              <a:t>excluive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2792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74" y="1011981"/>
            <a:ext cx="8657926" cy="4881436"/>
          </a:xfrm>
        </p:spPr>
      </p:pic>
    </p:spTree>
    <p:extLst>
      <p:ext uri="{BB962C8B-B14F-4D97-AF65-F5344CB8AC3E}">
        <p14:creationId xmlns:p14="http://schemas.microsoft.com/office/powerpoint/2010/main" val="361041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721" y="786384"/>
            <a:ext cx="8699757" cy="5302379"/>
          </a:xfrm>
        </p:spPr>
      </p:pic>
    </p:spTree>
    <p:extLst>
      <p:ext uri="{BB962C8B-B14F-4D97-AF65-F5344CB8AC3E}">
        <p14:creationId xmlns:p14="http://schemas.microsoft.com/office/powerpoint/2010/main" val="1391204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www.lynda.com/Developer-Programming-Foundations-tutorials/Foundations-Programming-Design-Patterns/135365-2.html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4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10058400" cy="4023359"/>
          </a:xfrm>
        </p:spPr>
        <p:txBody>
          <a:bodyPr>
            <a:noAutofit/>
          </a:bodyPr>
          <a:lstStyle/>
          <a:p>
            <a:r>
              <a:rPr lang="en-US" sz="4000" b="1" dirty="0"/>
              <a:t>Encapsulation</a:t>
            </a:r>
            <a:r>
              <a:rPr lang="en-US" sz="4000" dirty="0"/>
              <a:t> is an Object Oriented Programming concept that binds together the data and functions that manipulate the data, and that keeps both safe from outside interference and misuse.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579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6194</TotalTime>
  <Words>1882</Words>
  <Application>Microsoft Macintosh PowerPoint</Application>
  <PresentationFormat>Widescreen</PresentationFormat>
  <Paragraphs>324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Calibri</vt:lpstr>
      <vt:lpstr>Calibri Light</vt:lpstr>
      <vt:lpstr>Palatino</vt:lpstr>
      <vt:lpstr>Retrospect</vt:lpstr>
      <vt:lpstr>CST8288  Object-Oriented Programming with Design Patterns  </vt:lpstr>
      <vt:lpstr>Variables</vt:lpstr>
      <vt:lpstr>print and println</vt:lpstr>
      <vt:lpstr>printf</vt:lpstr>
      <vt:lpstr>formatting</vt:lpstr>
      <vt:lpstr>Example</vt:lpstr>
      <vt:lpstr>Input</vt:lpstr>
      <vt:lpstr>Class - Constructors</vt:lpstr>
      <vt:lpstr>Encapsulation</vt:lpstr>
      <vt:lpstr>Setters and Getters</vt:lpstr>
      <vt:lpstr>ToString()</vt:lpstr>
      <vt:lpstr>Creating Class Objects</vt:lpstr>
      <vt:lpstr>Private vs. Public Variables</vt:lpstr>
      <vt:lpstr>Information Hiding</vt:lpstr>
      <vt:lpstr>Practice Exercise</vt:lpstr>
      <vt:lpstr>If Statement</vt:lpstr>
      <vt:lpstr>For Loops</vt:lpstr>
      <vt:lpstr>While Loop</vt:lpstr>
      <vt:lpstr>Arrays</vt:lpstr>
      <vt:lpstr>Arrays, printing, modifying</vt:lpstr>
      <vt:lpstr>Methods</vt:lpstr>
      <vt:lpstr>Method Declaration</vt:lpstr>
      <vt:lpstr>Method Declaration</vt:lpstr>
      <vt:lpstr>Inheritance</vt:lpstr>
      <vt:lpstr>Why use inheritance</vt:lpstr>
      <vt:lpstr>Inheritance Syntax</vt:lpstr>
      <vt:lpstr>Polymorphism</vt:lpstr>
      <vt:lpstr>Example</vt:lpstr>
      <vt:lpstr>Composite Classes</vt:lpstr>
      <vt:lpstr>PowerPoint Presentation</vt:lpstr>
      <vt:lpstr>toString()</vt:lpstr>
      <vt:lpstr>Main</vt:lpstr>
      <vt:lpstr>Challenge</vt:lpstr>
      <vt:lpstr>Abstract classes</vt:lpstr>
      <vt:lpstr>Examples</vt:lpstr>
      <vt:lpstr>PowerPoint Presentation</vt:lpstr>
      <vt:lpstr>PowerPoint Presentation</vt:lpstr>
      <vt:lpstr>PowerPoint Presentation</vt:lpstr>
      <vt:lpstr>Can Still Do a Polymorphic Array</vt:lpstr>
      <vt:lpstr>Classes – Data Members</vt:lpstr>
      <vt:lpstr>Can one be computed from the others?</vt:lpstr>
      <vt:lpstr>PowerPoint Presentation</vt:lpstr>
      <vt:lpstr>Class can be broken easily</vt:lpstr>
      <vt:lpstr>Keep data members independent</vt:lpstr>
      <vt:lpstr>Better</vt:lpstr>
      <vt:lpstr>UML</vt:lpstr>
      <vt:lpstr>UML Diagrams</vt:lpstr>
      <vt:lpstr>Tools</vt:lpstr>
      <vt:lpstr>Writing a Single Class</vt:lpstr>
      <vt:lpstr>Scope</vt:lpstr>
      <vt:lpstr>Arrows</vt:lpstr>
      <vt:lpstr>Inheritance</vt:lpstr>
      <vt:lpstr>Composite Class</vt:lpstr>
      <vt:lpstr>PowerPoint Presentation</vt:lpstr>
      <vt:lpstr>What is the relationship</vt:lpstr>
      <vt:lpstr>Practice</vt:lpstr>
      <vt:lpstr>PowerPoint Presentation</vt:lpstr>
      <vt:lpstr>Practice Continued</vt:lpstr>
      <vt:lpstr>PowerPoint Presentation</vt:lpstr>
      <vt:lpstr>Draw the relationships</vt:lpstr>
      <vt:lpstr>PowerPoint Presentation</vt:lpstr>
      <vt:lpstr>Write the code complete with documentation and Junit tests</vt:lpstr>
      <vt:lpstr>UML Links</vt:lpstr>
      <vt:lpstr>Interfaces</vt:lpstr>
      <vt:lpstr>Why use an interface? </vt:lpstr>
      <vt:lpstr>Change is a constant</vt:lpstr>
      <vt:lpstr>Examples</vt:lpstr>
      <vt:lpstr>WalkBehavior</vt:lpstr>
      <vt:lpstr>RunBehavior</vt:lpstr>
      <vt:lpstr>Sub classes</vt:lpstr>
      <vt:lpstr>Sub classes</vt:lpstr>
      <vt:lpstr>Humanoid Superclass</vt:lpstr>
      <vt:lpstr>Main</vt:lpstr>
      <vt:lpstr>Association, Aggregation and Composition</vt:lpstr>
      <vt:lpstr>Weak Association</vt:lpstr>
      <vt:lpstr>Strong Association</vt:lpstr>
      <vt:lpstr>Aggregation</vt:lpstr>
      <vt:lpstr>Aggregation is not exclusive</vt:lpstr>
      <vt:lpstr>Composition (Non-shared Aggregation)</vt:lpstr>
      <vt:lpstr>Association vs. Aggregation (or plain arrow vs diamond)</vt:lpstr>
      <vt:lpstr>Plain arrow (Association)</vt:lpstr>
      <vt:lpstr>Examples</vt:lpstr>
      <vt:lpstr>Example</vt:lpstr>
      <vt:lpstr>Design Patterns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CST8288  Object-Oriented Programming with Design Patterns  </dc:title>
  <dc:creator>Microsoft Office User</dc:creator>
  <cp:lastModifiedBy>Microsoft Office User</cp:lastModifiedBy>
  <cp:revision>65</cp:revision>
  <dcterms:created xsi:type="dcterms:W3CDTF">2017-01-08T01:49:28Z</dcterms:created>
  <dcterms:modified xsi:type="dcterms:W3CDTF">2017-01-23T15:03:32Z</dcterms:modified>
</cp:coreProperties>
</file>